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78" r:id="rId5"/>
    <p:sldId id="279" r:id="rId6"/>
    <p:sldId id="280" r:id="rId7"/>
    <p:sldId id="283" r:id="rId8"/>
    <p:sldId id="270" r:id="rId9"/>
    <p:sldId id="273" r:id="rId10"/>
    <p:sldId id="281" r:id="rId11"/>
    <p:sldId id="275" r:id="rId12"/>
    <p:sldId id="269" r:id="rId13"/>
    <p:sldId id="284" r:id="rId14"/>
    <p:sldId id="267"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1_2" csCatId="accent1" phldr="1"/>
      <dgm:spPr/>
    </dgm:pt>
    <dgm:pt modelId="{7501CF39-B996-4520-8CF1-0AACF6B8F7F5}">
      <dgm:prSet phldrT="[Text]"/>
      <dgm:spPr>
        <a:solidFill>
          <a:schemeClr val="accent2">
            <a:lumMod val="50000"/>
            <a:alpha val="49000"/>
          </a:schemeClr>
        </a:solidFill>
      </dgm:spPr>
      <dgm:t>
        <a:bodyPr/>
        <a:lstStyle/>
        <a:p>
          <a:r>
            <a:rPr lang="en-GB" dirty="0">
              <a:latin typeface="Consolas" panose="020B0609020204030204" pitchFamily="49" charset="0"/>
            </a:rPr>
            <a:t>DATA CLEANING</a:t>
          </a: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dgm:spPr>
        <a:solidFill>
          <a:schemeClr val="accent2">
            <a:lumMod val="50000"/>
            <a:alpha val="49000"/>
          </a:schemeClr>
        </a:solidFill>
      </dgm:spPr>
      <dgm:t>
        <a:bodyPr/>
        <a:lstStyle/>
        <a:p>
          <a:r>
            <a:rPr lang="en-GB" dirty="0">
              <a:latin typeface="Consolas" panose="020B0609020204030204" pitchFamily="49" charset="0"/>
            </a:rPr>
            <a:t>DIFFERENCE IN CRIME NUMBERS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dgm:spPr>
        <a:solidFill>
          <a:schemeClr val="accent2">
            <a:lumMod val="50000"/>
            <a:alpha val="49000"/>
          </a:schemeClr>
        </a:solidFill>
      </dgm:spPr>
      <dgm:t>
        <a:bodyPr/>
        <a:lstStyle/>
        <a:p>
          <a:r>
            <a:rPr lang="en-GB" dirty="0">
              <a:latin typeface="Consolas" panose="020B0609020204030204" pitchFamily="49" charset="0"/>
            </a:rPr>
            <a:t>INTRODUCTION </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9377" custLinFactNeighborY="398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75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NeighborY="-8752">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5816" custLinFactNeighborY="-15891"/>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29A3C947-EA2C-47A5-ADAD-3800A1CBB9C8}" type="pres">
      <dgm:prSet presAssocID="{8CDB5DCD-C2F1-4F0F-B4F3-EAAB3154015A}" presName="txShp" presStyleLbl="node1" presStyleIdx="2" presStyleCnt="3" custLinFactNeighborY="-15913">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7501CF39-B996-4520-8CF1-0AACF6B8F7F5}">
      <dgm:prSet phldrT="[Text]" custT="1"/>
      <dgm:spPr>
        <a:solidFill>
          <a:schemeClr val="accent2">
            <a:lumMod val="50000"/>
            <a:alpha val="49000"/>
          </a:schemeClr>
        </a:solidFill>
      </dgm:spPr>
      <dgm:t>
        <a:bodyPr/>
        <a:lstStyle/>
        <a:p>
          <a:r>
            <a:rPr lang="en-GB" sz="2600" dirty="0">
              <a:latin typeface="Consolas" panose="020B0609020204030204" pitchFamily="49" charset="0"/>
            </a:rPr>
            <a:t>CRIME</a:t>
          </a:r>
          <a:r>
            <a:rPr lang="en-GB" sz="2600" baseline="0" dirty="0">
              <a:latin typeface="Consolas" panose="020B0609020204030204" pitchFamily="49" charset="0"/>
            </a:rPr>
            <a:t> LOCATIONS</a:t>
          </a:r>
          <a:endParaRPr lang="en-GB" sz="2600" dirty="0">
            <a:latin typeface="Consolas" panose="020B0609020204030204" pitchFamily="49" charset="0"/>
          </a:endParaRP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custT="1"/>
      <dgm:spPr>
        <a:solidFill>
          <a:schemeClr val="accent2">
            <a:lumMod val="50000"/>
            <a:alpha val="49000"/>
          </a:schemeClr>
        </a:solidFill>
      </dgm:spPr>
      <dgm:t>
        <a:bodyPr/>
        <a:lstStyle/>
        <a:p>
          <a:r>
            <a:rPr lang="en-GB" sz="2600" dirty="0">
              <a:latin typeface="Consolas" panose="020B0609020204030204" pitchFamily="49" charset="0"/>
            </a:rPr>
            <a:t>MOST COMMON CRIME TYPE </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custT="1"/>
      <dgm:spPr>
        <a:solidFill>
          <a:schemeClr val="accent2">
            <a:lumMod val="50000"/>
            <a:alpha val="49000"/>
          </a:schemeClr>
        </a:solidFill>
      </dgm:spPr>
      <dgm:t>
        <a:bodyPr/>
        <a:lstStyle/>
        <a:p>
          <a:r>
            <a:rPr lang="en-GB" sz="2600" dirty="0">
              <a:latin typeface="Consolas" panose="020B0609020204030204" pitchFamily="49" charset="0"/>
            </a:rPr>
            <a:t>CRIME OUTCOMES</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7881" custLinFactNeighborY="1566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custLinFactY="34215" custLinFactNeighborX="61" custLinFactNeighborY="100000">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97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Y="26565" custLinFactNeighborX="52" custLinFactNeighborY="100000">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3159" custLinFactNeighborY="6037"/>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pt>
    <dgm:pt modelId="{29A3C947-EA2C-47A5-ADAD-3800A1CBB9C8}" type="pres">
      <dgm:prSet presAssocID="{8CDB5DCD-C2F1-4F0F-B4F3-EAAB3154015A}" presName="txShp" presStyleLbl="node1" presStyleIdx="2" presStyleCnt="3"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8CDB5DCD-C2F1-4F0F-B4F3-EAAB3154015A}">
      <dgm:prSet phldrT="[Text]" custT="1"/>
      <dgm:spPr>
        <a:solidFill>
          <a:schemeClr val="accent2">
            <a:lumMod val="50000"/>
            <a:alpha val="49000"/>
          </a:schemeClr>
        </a:solidFill>
      </dgm:spPr>
      <dgm:t>
        <a:bodyPr/>
        <a:lstStyle/>
        <a:p>
          <a:r>
            <a:rPr lang="en-GB" sz="2600" dirty="0">
              <a:latin typeface="Consolas" panose="020B0609020204030204" pitchFamily="49" charset="0"/>
            </a:rPr>
            <a:t>OUTCOMES &amp; CONCLUSIONS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0" presStyleCnt="1" custLinFactNeighborX="-45816" custLinFactNeighborY="2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29A3C947-EA2C-47A5-ADAD-3800A1CBB9C8}" type="pres">
      <dgm:prSet presAssocID="{8CDB5DCD-C2F1-4F0F-B4F3-EAAB3154015A}" presName="txShp" presStyleLbl="node1" presStyleIdx="0" presStyleCnt="1"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26F18D7F-A8DA-4097-8088-794AC4B0DE8A}" type="presOf" srcId="{BDAE05D9-5181-4A54-94DA-96F5B3D703D8}" destId="{54F9D9F6-634A-4ED8-ACBD-0D54BBD75DA7}" srcOrd="0" destOrd="0" presId="urn:microsoft.com/office/officeart/2005/8/layout/vList3"/>
    <dgm:cxn modelId="{BAEC90DD-E89C-4D73-B345-5041D63793B8}" srcId="{BDAE05D9-5181-4A54-94DA-96F5B3D703D8}" destId="{8CDB5DCD-C2F1-4F0F-B4F3-EAAB3154015A}" srcOrd="0" destOrd="0" parTransId="{BED7D669-7C71-4DD5-B972-128D20FD6F15}" sibTransId="{B7D2C21B-4B45-451F-BC06-325687FF1A73}"/>
    <dgm:cxn modelId="{DD7C7C6E-6243-41ED-BF72-DB4D4BA21EE2}" type="presParOf" srcId="{54F9D9F6-634A-4ED8-ACBD-0D54BBD75DA7}" destId="{AF96A372-AA8F-4DB6-8A97-489C2209D9F1}" srcOrd="0"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85063" y="268"/>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INTRODUCTION </a:t>
          </a:r>
        </a:p>
      </dsp:txBody>
      <dsp:txXfrm rot="10800000">
        <a:off x="1742316" y="268"/>
        <a:ext cx="5511366" cy="629013"/>
      </dsp:txXfrm>
    </dsp:sp>
    <dsp:sp modelId="{9F84DF6E-DCE5-4CF6-B9D8-70E16C84A2B2}">
      <dsp:nvSpPr>
        <dsp:cNvPr id="0" name=""/>
        <dsp:cNvSpPr/>
      </dsp:nvSpPr>
      <dsp:spPr>
        <a:xfrm>
          <a:off x="959968" y="25316"/>
          <a:ext cx="629013" cy="62901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85063" y="731484"/>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DATA CLEANING</a:t>
          </a:r>
        </a:p>
      </dsp:txBody>
      <dsp:txXfrm rot="10800000">
        <a:off x="1742316" y="731484"/>
        <a:ext cx="5511366" cy="629013"/>
      </dsp:txXfrm>
    </dsp:sp>
    <dsp:sp modelId="{1C03FEF7-2FE1-4D78-B399-28F7F4D89D2D}">
      <dsp:nvSpPr>
        <dsp:cNvPr id="0" name=""/>
        <dsp:cNvSpPr/>
      </dsp:nvSpPr>
      <dsp:spPr>
        <a:xfrm>
          <a:off x="959968" y="731484"/>
          <a:ext cx="629013" cy="62901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85063" y="1472707"/>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DIFFERENCE IN CRIME NUMBERS</a:t>
          </a:r>
        </a:p>
      </dsp:txBody>
      <dsp:txXfrm rot="10800000">
        <a:off x="1742316" y="1472707"/>
        <a:ext cx="5511366" cy="629013"/>
      </dsp:txXfrm>
    </dsp:sp>
    <dsp:sp modelId="{55F97804-03CF-4932-8ED9-984D2B6E0603}">
      <dsp:nvSpPr>
        <dsp:cNvPr id="0" name=""/>
        <dsp:cNvSpPr/>
      </dsp:nvSpPr>
      <dsp:spPr>
        <a:xfrm>
          <a:off x="982367" y="1472846"/>
          <a:ext cx="629013" cy="629013"/>
        </a:xfrm>
        <a:prstGeom prst="ellipse">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98528" y="898240"/>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CRIME OUTCOMES</a:t>
          </a:r>
        </a:p>
      </dsp:txBody>
      <dsp:txXfrm rot="10800000">
        <a:off x="1765788" y="898240"/>
        <a:ext cx="5501359" cy="669041"/>
      </dsp:txXfrm>
    </dsp:sp>
    <dsp:sp modelId="{9F84DF6E-DCE5-4CF6-B9D8-70E16C84A2B2}">
      <dsp:nvSpPr>
        <dsp:cNvPr id="0" name=""/>
        <dsp:cNvSpPr/>
      </dsp:nvSpPr>
      <dsp:spPr>
        <a:xfrm>
          <a:off x="940205" y="105097"/>
          <a:ext cx="669041" cy="66904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98018" y="1673176"/>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CRIME</a:t>
          </a:r>
          <a:r>
            <a:rPr lang="en-GB" sz="2600" kern="1200" baseline="0" dirty="0">
              <a:latin typeface="Consolas" panose="020B0609020204030204" pitchFamily="49" charset="0"/>
            </a:rPr>
            <a:t> LOCATIONS</a:t>
          </a:r>
          <a:endParaRPr lang="en-GB" sz="2600" kern="1200" dirty="0">
            <a:latin typeface="Consolas" panose="020B0609020204030204" pitchFamily="49" charset="0"/>
          </a:endParaRPr>
        </a:p>
      </dsp:txBody>
      <dsp:txXfrm rot="10800000">
        <a:off x="1765278" y="1673176"/>
        <a:ext cx="5501359" cy="669041"/>
      </dsp:txXfrm>
    </dsp:sp>
    <dsp:sp modelId="{1C03FEF7-2FE1-4D78-B399-28F7F4D89D2D}">
      <dsp:nvSpPr>
        <dsp:cNvPr id="0" name=""/>
        <dsp:cNvSpPr/>
      </dsp:nvSpPr>
      <dsp:spPr>
        <a:xfrm>
          <a:off x="930197" y="896647"/>
          <a:ext cx="669041" cy="66904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98471" y="120914"/>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MOST COMMON CRIME TYPE </a:t>
          </a:r>
        </a:p>
      </dsp:txBody>
      <dsp:txXfrm rot="10800000">
        <a:off x="1765731" y="120914"/>
        <a:ext cx="5501359" cy="669041"/>
      </dsp:txXfrm>
    </dsp:sp>
    <dsp:sp modelId="{55F97804-03CF-4932-8ED9-984D2B6E0603}">
      <dsp:nvSpPr>
        <dsp:cNvPr id="0" name=""/>
        <dsp:cNvSpPr/>
      </dsp:nvSpPr>
      <dsp:spPr>
        <a:xfrm>
          <a:off x="971798" y="1673176"/>
          <a:ext cx="669041" cy="66904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3C947-EA2C-47A5-ADAD-3800A1CBB9C8}">
      <dsp:nvSpPr>
        <dsp:cNvPr id="0" name=""/>
        <dsp:cNvSpPr/>
      </dsp:nvSpPr>
      <dsp:spPr>
        <a:xfrm rot="10800000">
          <a:off x="1598155" y="0"/>
          <a:ext cx="5668619" cy="667777"/>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71"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OUTCOMES &amp; CONCLUSIONS</a:t>
          </a:r>
        </a:p>
      </dsp:txBody>
      <dsp:txXfrm rot="10800000">
        <a:off x="1765099" y="0"/>
        <a:ext cx="5501675" cy="667777"/>
      </dsp:txXfrm>
    </dsp:sp>
    <dsp:sp modelId="{55F97804-03CF-4932-8ED9-984D2B6E0603}">
      <dsp:nvSpPr>
        <dsp:cNvPr id="0" name=""/>
        <dsp:cNvSpPr/>
      </dsp:nvSpPr>
      <dsp:spPr>
        <a:xfrm>
          <a:off x="954917" y="0"/>
          <a:ext cx="667777" cy="6677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1000"/>
            <a:lum/>
          </a:blip>
          <a:srcRect/>
          <a:stretch>
            <a:fillRect t="-20000" b="-2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police.uk/do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01DF4-6E76-368B-473C-A3B23F04D635}"/>
              </a:ext>
            </a:extLst>
          </p:cNvPr>
          <p:cNvSpPr/>
          <p:nvPr/>
        </p:nvSpPr>
        <p:spPr>
          <a:xfrm>
            <a:off x="6949440" y="152400"/>
            <a:ext cx="4836160" cy="5262979"/>
          </a:xfrm>
          <a:prstGeom prst="rect">
            <a:avLst/>
          </a:prstGeom>
          <a:solidFill>
            <a:schemeClr val="bg2">
              <a:alpha val="77000"/>
            </a:schemeClr>
          </a:solidFill>
          <a:effectLst>
            <a:softEdge rad="25400"/>
          </a:effectLst>
        </p:spPr>
        <p:txBody>
          <a:bodyPr wrap="square" lIns="91440" tIns="45720" rIns="91440" bIns="45720">
            <a:spAutoFit/>
          </a:bodyPr>
          <a:lstStyle/>
          <a:p>
            <a:pPr algn="ctr"/>
            <a:r>
              <a:rPr lang="en-GB" sz="4800" b="1" dirty="0">
                <a:ln w="9525">
                  <a:solidFill>
                    <a:schemeClr val="accent5">
                      <a:lumMod val="75000"/>
                    </a:schemeClr>
                  </a:solidFill>
                  <a:prstDash val="solid"/>
                </a:ln>
                <a:solidFill>
                  <a:schemeClr val="accent5">
                    <a:lumMod val="50000"/>
                  </a:schemeClr>
                </a:solidFill>
                <a:latin typeface="Consolas" panose="020B0609020204030204" pitchFamily="49" charset="0"/>
              </a:rPr>
              <a:t>CRIME DIFFERENCE IN THE WEST MIDLANDS IN AUGUST 2020 VS AUGUST 2021</a:t>
            </a:r>
          </a:p>
        </p:txBody>
      </p:sp>
      <p:sp>
        <p:nvSpPr>
          <p:cNvPr id="2" name="TextBox 1">
            <a:extLst>
              <a:ext uri="{FF2B5EF4-FFF2-40B4-BE49-F238E27FC236}">
                <a16:creationId xmlns:a16="http://schemas.microsoft.com/office/drawing/2014/main" id="{9B895684-2DE5-3D68-F225-EE4D49059987}"/>
              </a:ext>
            </a:extLst>
          </p:cNvPr>
          <p:cNvSpPr txBox="1"/>
          <p:nvPr/>
        </p:nvSpPr>
        <p:spPr>
          <a:xfrm>
            <a:off x="6634480" y="6167120"/>
            <a:ext cx="4693920" cy="646331"/>
          </a:xfrm>
          <a:prstGeom prst="rect">
            <a:avLst/>
          </a:prstGeom>
          <a:solidFill>
            <a:schemeClr val="accent1">
              <a:alpha val="51000"/>
            </a:schemeClr>
          </a:solidFill>
        </p:spPr>
        <p:txBody>
          <a:bodyPr wrap="square" rtlCol="0">
            <a:spAutoFit/>
          </a:bodyPr>
          <a:lstStyle/>
          <a:p>
            <a:r>
              <a:rPr lang="en-GB" dirty="0"/>
              <a:t>Group 1 - </a:t>
            </a:r>
            <a:r>
              <a:rPr lang="en-GB" sz="1800" dirty="0">
                <a:effectLst/>
                <a:latin typeface="Calibri" panose="020F0502020204030204" pitchFamily="34" charset="0"/>
                <a:ea typeface="Calibri" panose="020F0502020204030204" pitchFamily="34" charset="0"/>
                <a:cs typeface="Times New Roman" panose="02020603050405020304" pitchFamily="18" charset="0"/>
              </a:rPr>
              <a:t>Hibaa Aldubai, Farah Hayat,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Badrija</a:t>
            </a:r>
            <a:r>
              <a:rPr lang="en-GB" sz="1800" dirty="0">
                <a:effectLst/>
                <a:latin typeface="Calibri" panose="020F0502020204030204" pitchFamily="34" charset="0"/>
                <a:ea typeface="Calibri" panose="020F0502020204030204" pitchFamily="34" charset="0"/>
                <a:cs typeface="Times New Roman" panose="02020603050405020304" pitchFamily="18" charset="0"/>
              </a:rPr>
              <a:t> Khalifa, Kazimierz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Lubas</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Anderson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Safo</a:t>
            </a:r>
            <a:endParaRPr lang="en-GB" dirty="0"/>
          </a:p>
        </p:txBody>
      </p:sp>
    </p:spTree>
    <p:extLst>
      <p:ext uri="{BB962C8B-B14F-4D97-AF65-F5344CB8AC3E}">
        <p14:creationId xmlns:p14="http://schemas.microsoft.com/office/powerpoint/2010/main" val="304274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10AD14-20C0-A55B-9E6C-2FD8B35617F5}"/>
              </a:ext>
            </a:extLst>
          </p:cNvPr>
          <p:cNvSpPr txBox="1">
            <a:spLocks/>
          </p:cNvSpPr>
          <p:nvPr/>
        </p:nvSpPr>
        <p:spPr>
          <a:xfrm>
            <a:off x="1703655" y="217488"/>
            <a:ext cx="9601200" cy="971232"/>
          </a:xfrm>
          <a:prstGeom prst="rect">
            <a:avLst/>
          </a:prstGeom>
          <a:solidFill>
            <a:schemeClr val="accent2">
              <a:lumMod val="50000"/>
              <a:alpha val="51000"/>
            </a:schemeClr>
          </a:solidFill>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VIOLENCE AND SEXUAL OFFENCES</a:t>
            </a:r>
          </a:p>
          <a:p>
            <a:pPr algn="ctr"/>
            <a:r>
              <a:rPr lang="en-GB" sz="3500" dirty="0">
                <a:solidFill>
                  <a:schemeClr val="bg1"/>
                </a:solidFill>
              </a:rPr>
              <a:t>University of Birmingham</a:t>
            </a:r>
          </a:p>
        </p:txBody>
      </p:sp>
      <p:pic>
        <p:nvPicPr>
          <p:cNvPr id="5" name="Picture 4">
            <a:extLst>
              <a:ext uri="{FF2B5EF4-FFF2-40B4-BE49-F238E27FC236}">
                <a16:creationId xmlns:a16="http://schemas.microsoft.com/office/drawing/2014/main" id="{F8DFF306-2D04-6E53-BE6D-DB5AB5319C61}"/>
              </a:ext>
            </a:extLst>
          </p:cNvPr>
          <p:cNvPicPr>
            <a:picLocks noChangeAspect="1"/>
          </p:cNvPicPr>
          <p:nvPr/>
        </p:nvPicPr>
        <p:blipFill>
          <a:blip r:embed="rId2"/>
          <a:stretch>
            <a:fillRect/>
          </a:stretch>
        </p:blipFill>
        <p:spPr>
          <a:xfrm>
            <a:off x="1094888" y="2461487"/>
            <a:ext cx="5001112" cy="2813125"/>
          </a:xfrm>
          <a:prstGeom prst="rect">
            <a:avLst/>
          </a:prstGeom>
        </p:spPr>
      </p:pic>
      <p:pic>
        <p:nvPicPr>
          <p:cNvPr id="6" name="Picture 5">
            <a:extLst>
              <a:ext uri="{FF2B5EF4-FFF2-40B4-BE49-F238E27FC236}">
                <a16:creationId xmlns:a16="http://schemas.microsoft.com/office/drawing/2014/main" id="{8088FEB0-C17B-D288-DC01-DD70E2BD8E1E}"/>
              </a:ext>
            </a:extLst>
          </p:cNvPr>
          <p:cNvPicPr>
            <a:picLocks noChangeAspect="1"/>
          </p:cNvPicPr>
          <p:nvPr/>
        </p:nvPicPr>
        <p:blipFill>
          <a:blip r:embed="rId3"/>
          <a:stretch>
            <a:fillRect/>
          </a:stretch>
        </p:blipFill>
        <p:spPr>
          <a:xfrm>
            <a:off x="6593839" y="2461487"/>
            <a:ext cx="5153697" cy="2813125"/>
          </a:xfrm>
          <a:prstGeom prst="rect">
            <a:avLst/>
          </a:prstGeom>
        </p:spPr>
      </p:pic>
      <p:grpSp>
        <p:nvGrpSpPr>
          <p:cNvPr id="7" name="Group 6">
            <a:extLst>
              <a:ext uri="{FF2B5EF4-FFF2-40B4-BE49-F238E27FC236}">
                <a16:creationId xmlns:a16="http://schemas.microsoft.com/office/drawing/2014/main" id="{9C73DAE6-FD32-4D34-9FB2-2302B7632CC0}"/>
              </a:ext>
            </a:extLst>
          </p:cNvPr>
          <p:cNvGrpSpPr/>
          <p:nvPr/>
        </p:nvGrpSpPr>
        <p:grpSpPr>
          <a:xfrm>
            <a:off x="3088640" y="1760856"/>
            <a:ext cx="6696568" cy="376872"/>
            <a:chOff x="3088640" y="1760856"/>
            <a:chExt cx="6696568" cy="376872"/>
          </a:xfrm>
        </p:grpSpPr>
        <p:sp>
          <p:nvSpPr>
            <p:cNvPr id="8" name="Title 1">
              <a:extLst>
                <a:ext uri="{FF2B5EF4-FFF2-40B4-BE49-F238E27FC236}">
                  <a16:creationId xmlns:a16="http://schemas.microsoft.com/office/drawing/2014/main" id="{D8B0DD93-42E1-8917-9315-895FC83716FD}"/>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9" name="Title 1">
              <a:extLst>
                <a:ext uri="{FF2B5EF4-FFF2-40B4-BE49-F238E27FC236}">
                  <a16:creationId xmlns:a16="http://schemas.microsoft.com/office/drawing/2014/main" id="{228444DE-E023-2720-133B-FAB88AE3201D}"/>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22632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8CB069-0DC0-C9C4-5E34-62636F49C320}"/>
              </a:ext>
            </a:extLst>
          </p:cNvPr>
          <p:cNvPicPr>
            <a:picLocks noGrp="1" noChangeAspect="1"/>
          </p:cNvPicPr>
          <p:nvPr>
            <p:ph idx="1"/>
          </p:nvPr>
        </p:nvPicPr>
        <p:blipFill>
          <a:blip r:embed="rId2"/>
          <a:stretch>
            <a:fillRect/>
          </a:stretch>
        </p:blipFill>
        <p:spPr>
          <a:xfrm>
            <a:off x="1186326" y="2464998"/>
            <a:ext cx="5001113" cy="2813126"/>
          </a:xfrm>
        </p:spPr>
      </p:pic>
      <p:pic>
        <p:nvPicPr>
          <p:cNvPr id="7" name="Picture 6">
            <a:extLst>
              <a:ext uri="{FF2B5EF4-FFF2-40B4-BE49-F238E27FC236}">
                <a16:creationId xmlns:a16="http://schemas.microsoft.com/office/drawing/2014/main" id="{5C854F1E-3911-EB8C-1A66-526A9FB8A23F}"/>
              </a:ext>
            </a:extLst>
          </p:cNvPr>
          <p:cNvPicPr>
            <a:picLocks noChangeAspect="1"/>
          </p:cNvPicPr>
          <p:nvPr/>
        </p:nvPicPr>
        <p:blipFill>
          <a:blip r:embed="rId3"/>
          <a:stretch>
            <a:fillRect/>
          </a:stretch>
        </p:blipFill>
        <p:spPr>
          <a:xfrm>
            <a:off x="6624320" y="2464998"/>
            <a:ext cx="5001113" cy="2813126"/>
          </a:xfrm>
          <a:prstGeom prst="rect">
            <a:avLst/>
          </a:prstGeom>
        </p:spPr>
      </p:pic>
      <p:sp>
        <p:nvSpPr>
          <p:cNvPr id="2" name="Title 1">
            <a:extLst>
              <a:ext uri="{FF2B5EF4-FFF2-40B4-BE49-F238E27FC236}">
                <a16:creationId xmlns:a16="http://schemas.microsoft.com/office/drawing/2014/main" id="{1DB497F6-C845-07CF-FC38-1F9419E2795B}"/>
              </a:ext>
            </a:extLst>
          </p:cNvPr>
          <p:cNvSpPr txBox="1">
            <a:spLocks/>
          </p:cNvSpPr>
          <p:nvPr/>
        </p:nvSpPr>
        <p:spPr>
          <a:xfrm>
            <a:off x="1703655" y="217488"/>
            <a:ext cx="9601200" cy="971232"/>
          </a:xfrm>
          <a:prstGeom prst="rect">
            <a:avLst/>
          </a:prstGeom>
          <a:solidFill>
            <a:schemeClr val="accent2">
              <a:lumMod val="50000"/>
              <a:alpha val="51000"/>
            </a:schemeClr>
          </a:solidFill>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CRIMINAL DAMAGE AND ARSON</a:t>
            </a:r>
          </a:p>
          <a:p>
            <a:pPr algn="ctr"/>
            <a:r>
              <a:rPr lang="en-GB" sz="3500" dirty="0">
                <a:solidFill>
                  <a:schemeClr val="bg1"/>
                </a:solidFill>
              </a:rPr>
              <a:t>University of Birmingham</a:t>
            </a:r>
          </a:p>
        </p:txBody>
      </p:sp>
      <p:grpSp>
        <p:nvGrpSpPr>
          <p:cNvPr id="4" name="Group 3">
            <a:extLst>
              <a:ext uri="{FF2B5EF4-FFF2-40B4-BE49-F238E27FC236}">
                <a16:creationId xmlns:a16="http://schemas.microsoft.com/office/drawing/2014/main" id="{46D00AF4-4FA2-A2C5-5A15-F64C3A6BC979}"/>
              </a:ext>
            </a:extLst>
          </p:cNvPr>
          <p:cNvGrpSpPr/>
          <p:nvPr/>
        </p:nvGrpSpPr>
        <p:grpSpPr>
          <a:xfrm>
            <a:off x="3088640" y="1760856"/>
            <a:ext cx="6696568" cy="376872"/>
            <a:chOff x="3088640" y="1760856"/>
            <a:chExt cx="6696568" cy="376872"/>
          </a:xfrm>
        </p:grpSpPr>
        <p:sp>
          <p:nvSpPr>
            <p:cNvPr id="6" name="Title 1">
              <a:extLst>
                <a:ext uri="{FF2B5EF4-FFF2-40B4-BE49-F238E27FC236}">
                  <a16:creationId xmlns:a16="http://schemas.microsoft.com/office/drawing/2014/main" id="{F77A62E2-DAD4-A707-EF50-40F412E4E828}"/>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11" name="Title 1">
              <a:extLst>
                <a:ext uri="{FF2B5EF4-FFF2-40B4-BE49-F238E27FC236}">
                  <a16:creationId xmlns:a16="http://schemas.microsoft.com/office/drawing/2014/main" id="{D7D28299-2126-0763-4CC3-CB001A4B5655}"/>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334299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4EE05D-9A78-ECA5-42C5-BAD287CB8CDB}"/>
              </a:ext>
            </a:extLst>
          </p:cNvPr>
          <p:cNvSpPr>
            <a:spLocks noGrp="1"/>
          </p:cNvSpPr>
          <p:nvPr>
            <p:ph idx="1"/>
          </p:nvPr>
        </p:nvSpPr>
        <p:spPr/>
        <p:txBody>
          <a:bodyPr/>
          <a:lstStyle/>
          <a:p>
            <a:r>
              <a:rPr lang="en-GB" dirty="0"/>
              <a:t>Total number of crimes – slight increase in 2021 most likely because of covid but there could be other reasons</a:t>
            </a:r>
          </a:p>
          <a:p>
            <a:r>
              <a:rPr lang="en-GB" dirty="0"/>
              <a:t>2020 many people were furloughed or made redundant and stayed at home </a:t>
            </a:r>
          </a:p>
          <a:p>
            <a:r>
              <a:rPr lang="en-GB" dirty="0"/>
              <a:t>2021 furlough payment stopped so could resort In more crime</a:t>
            </a:r>
          </a:p>
          <a:p>
            <a:r>
              <a:rPr lang="en-GB" dirty="0"/>
              <a:t>2020 unsure about the pandemic, masks and social distancing </a:t>
            </a:r>
          </a:p>
          <a:p>
            <a:r>
              <a:rPr lang="en-GB" dirty="0"/>
              <a:t>More relaxed in 2021</a:t>
            </a:r>
          </a:p>
          <a:p>
            <a:r>
              <a:rPr lang="en-GB" dirty="0"/>
              <a:t>Eat out to help out scheme may have affected the number of crimes as it was august 2020</a:t>
            </a:r>
          </a:p>
        </p:txBody>
      </p:sp>
      <p:sp>
        <p:nvSpPr>
          <p:cNvPr id="4" name="Title 1">
            <a:extLst>
              <a:ext uri="{FF2B5EF4-FFF2-40B4-BE49-F238E27FC236}">
                <a16:creationId xmlns:a16="http://schemas.microsoft.com/office/drawing/2014/main" id="{5298CDA8-B098-A940-50C8-0C24AA6E9DB5}"/>
              </a:ext>
            </a:extLst>
          </p:cNvPr>
          <p:cNvSpPr txBox="1">
            <a:spLocks/>
          </p:cNvSpPr>
          <p:nvPr/>
        </p:nvSpPr>
        <p:spPr>
          <a:xfrm>
            <a:off x="1703655" y="2174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OUTCOMES AND CONCLUSIONS</a:t>
            </a:r>
            <a:endParaRPr lang="en-GB" sz="3500" dirty="0">
              <a:solidFill>
                <a:schemeClr val="bg1"/>
              </a:solidFill>
            </a:endParaRPr>
          </a:p>
        </p:txBody>
      </p:sp>
    </p:spTree>
    <p:extLst>
      <p:ext uri="{BB962C8B-B14F-4D97-AF65-F5344CB8AC3E}">
        <p14:creationId xmlns:p14="http://schemas.microsoft.com/office/powerpoint/2010/main" val="262761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CEE4FD-9E26-A37E-C496-1B1937509AF4}"/>
              </a:ext>
            </a:extLst>
          </p:cNvPr>
          <p:cNvSpPr/>
          <p:nvPr/>
        </p:nvSpPr>
        <p:spPr>
          <a:xfrm>
            <a:off x="0" y="0"/>
            <a:ext cx="412496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57B82A02-87AC-F747-0F92-C79EC018CE31}"/>
              </a:ext>
            </a:extLst>
          </p:cNvPr>
          <p:cNvSpPr txBox="1">
            <a:spLocks/>
          </p:cNvSpPr>
          <p:nvPr/>
        </p:nvSpPr>
        <p:spPr>
          <a:xfrm>
            <a:off x="264159" y="2303685"/>
            <a:ext cx="2992121" cy="1557383"/>
          </a:xfrm>
          <a:prstGeom prst="rect">
            <a:avLst/>
          </a:prstGeom>
          <a:solidFill>
            <a:schemeClr val="accent5">
              <a:lumMod val="40000"/>
              <a:lumOff val="60000"/>
              <a:alpha val="53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TABLE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OF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CONTENTS</a:t>
            </a:r>
            <a:endParaRPr lang="en-GB" sz="3500" dirty="0">
              <a:solidFill>
                <a:schemeClr val="bg1"/>
              </a:solidFill>
            </a:endParaRPr>
          </a:p>
        </p:txBody>
      </p:sp>
      <p:grpSp>
        <p:nvGrpSpPr>
          <p:cNvPr id="8" name="Group 7">
            <a:extLst>
              <a:ext uri="{FF2B5EF4-FFF2-40B4-BE49-F238E27FC236}">
                <a16:creationId xmlns:a16="http://schemas.microsoft.com/office/drawing/2014/main" id="{36996FB4-8D1A-4B3F-7282-1D37DCC79B36}"/>
              </a:ext>
            </a:extLst>
          </p:cNvPr>
          <p:cNvGrpSpPr/>
          <p:nvPr/>
        </p:nvGrpSpPr>
        <p:grpSpPr>
          <a:xfrm>
            <a:off x="2494280" y="670560"/>
            <a:ext cx="8524240" cy="5308733"/>
            <a:chOff x="2438400" y="111761"/>
            <a:chExt cx="8544560" cy="5388564"/>
          </a:xfrm>
        </p:grpSpPr>
        <p:graphicFrame>
          <p:nvGraphicFramePr>
            <p:cNvPr id="4" name="Diagram 3">
              <a:extLst>
                <a:ext uri="{FF2B5EF4-FFF2-40B4-BE49-F238E27FC236}">
                  <a16:creationId xmlns:a16="http://schemas.microsoft.com/office/drawing/2014/main" id="{69F240C9-E6D0-57D1-9AEF-841A7C498F68}"/>
                </a:ext>
              </a:extLst>
            </p:cNvPr>
            <p:cNvGraphicFramePr/>
            <p:nvPr>
              <p:extLst>
                <p:ext uri="{D42A27DB-BD31-4B8C-83A1-F6EECF244321}">
                  <p14:modId xmlns:p14="http://schemas.microsoft.com/office/powerpoint/2010/main" val="1340800383"/>
                </p:ext>
              </p:extLst>
            </p:nvPr>
          </p:nvGraphicFramePr>
          <p:xfrm>
            <a:off x="2438400" y="111761"/>
            <a:ext cx="8544560" cy="2235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9E4952E-3461-281D-17B2-57A1C40CE560}"/>
                </a:ext>
              </a:extLst>
            </p:cNvPr>
            <p:cNvGraphicFramePr/>
            <p:nvPr>
              <p:extLst>
                <p:ext uri="{D42A27DB-BD31-4B8C-83A1-F6EECF244321}">
                  <p14:modId xmlns:p14="http://schemas.microsoft.com/office/powerpoint/2010/main" val="2898376864"/>
                </p:ext>
              </p:extLst>
            </p:nvPr>
          </p:nvGraphicFramePr>
          <p:xfrm>
            <a:off x="2438400" y="2240280"/>
            <a:ext cx="8544560" cy="2377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944F7896-53A7-86B9-E45B-3E32999445B6}"/>
                </a:ext>
              </a:extLst>
            </p:cNvPr>
            <p:cNvGraphicFramePr/>
            <p:nvPr>
              <p:extLst>
                <p:ext uri="{D42A27DB-BD31-4B8C-83A1-F6EECF244321}">
                  <p14:modId xmlns:p14="http://schemas.microsoft.com/office/powerpoint/2010/main" val="1122863853"/>
                </p:ext>
              </p:extLst>
            </p:nvPr>
          </p:nvGraphicFramePr>
          <p:xfrm>
            <a:off x="2438400" y="4822506"/>
            <a:ext cx="8544560" cy="6778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Tree>
    <p:extLst>
      <p:ext uri="{BB962C8B-B14F-4D97-AF65-F5344CB8AC3E}">
        <p14:creationId xmlns:p14="http://schemas.microsoft.com/office/powerpoint/2010/main" val="21167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1C1CB5-363C-9349-FBE4-0AAC50AAC8EE}"/>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INTRODUCTION</a:t>
            </a:r>
            <a:endParaRPr lang="en-GB" sz="3500" dirty="0">
              <a:solidFill>
                <a:schemeClr val="bg1"/>
              </a:solidFill>
            </a:endParaRPr>
          </a:p>
        </p:txBody>
      </p:sp>
      <p:sp>
        <p:nvSpPr>
          <p:cNvPr id="5" name="Content Placeholder 2">
            <a:extLst>
              <a:ext uri="{FF2B5EF4-FFF2-40B4-BE49-F238E27FC236}">
                <a16:creationId xmlns:a16="http://schemas.microsoft.com/office/drawing/2014/main" id="{E8CD3213-1A29-8C56-7AA0-CB8B68594AD2}"/>
              </a:ext>
            </a:extLst>
          </p:cNvPr>
          <p:cNvSpPr>
            <a:spLocks noGrp="1"/>
          </p:cNvSpPr>
          <p:nvPr>
            <p:ph idx="1"/>
          </p:nvPr>
        </p:nvSpPr>
        <p:spPr>
          <a:xfrm>
            <a:off x="1371600" y="1249680"/>
            <a:ext cx="9601200" cy="4617720"/>
          </a:xfrm>
        </p:spPr>
        <p:txBody>
          <a:bodyPr/>
          <a:lstStyle/>
          <a:p>
            <a:endParaRPr lang="en-GB" dirty="0"/>
          </a:p>
          <a:p>
            <a:r>
              <a:rPr lang="en-GB" dirty="0"/>
              <a:t>For this project, we chose to look at crimes within the West Midlands during the month of August across 2020 and 2021. We picked the West Midlands over other regions as that is where most of us live and work.</a:t>
            </a:r>
          </a:p>
          <a:p>
            <a:r>
              <a:rPr lang="en-GB" dirty="0"/>
              <a:t>We wanted to see if the Covid-19 pandemic had an effect on the crime rate.</a:t>
            </a:r>
          </a:p>
          <a:p>
            <a:r>
              <a:rPr lang="en-GB" dirty="0"/>
              <a:t>We predicted that there would be less crimes committed in 2020 due to most of the population either working from home or on furlough which meant that there were less people in public and therefore less crime. There were also stricter lockdown laws and many people were still following government recommendations to stay at home compared to 2021 were the rules were more relaxed. </a:t>
            </a:r>
          </a:p>
        </p:txBody>
      </p:sp>
    </p:spTree>
    <p:extLst>
      <p:ext uri="{BB962C8B-B14F-4D97-AF65-F5344CB8AC3E}">
        <p14:creationId xmlns:p14="http://schemas.microsoft.com/office/powerpoint/2010/main" val="102251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64E617-4118-36AF-57BB-4161B41D03CB}"/>
              </a:ext>
            </a:extLst>
          </p:cNvPr>
          <p:cNvSpPr>
            <a:spLocks noGrp="1"/>
          </p:cNvSpPr>
          <p:nvPr>
            <p:ph idx="1"/>
          </p:nvPr>
        </p:nvSpPr>
        <p:spPr>
          <a:xfrm>
            <a:off x="1371600" y="1219200"/>
            <a:ext cx="9601200" cy="4648200"/>
          </a:xfrm>
        </p:spPr>
        <p:txBody>
          <a:bodyPr/>
          <a:lstStyle/>
          <a:p>
            <a:r>
              <a:rPr lang="en-GB" b="0" i="0" dirty="0">
                <a:solidFill>
                  <a:srgbClr val="1D1C1D"/>
                </a:solidFill>
                <a:effectLst/>
                <a:latin typeface="+mj-lt"/>
              </a:rPr>
              <a:t>We obtained our data from </a:t>
            </a:r>
            <a:r>
              <a:rPr lang="en-GB" b="0" i="0" u="none" strike="noStrike" dirty="0">
                <a:effectLst/>
                <a:latin typeface="+mj-lt"/>
                <a:hlinkClick r:id="rId2"/>
              </a:rPr>
              <a:t>https://data.police.uk/docs/</a:t>
            </a:r>
            <a:r>
              <a:rPr lang="en-GB" b="0" i="0" dirty="0">
                <a:solidFill>
                  <a:srgbClr val="1D1C1D"/>
                </a:solidFill>
                <a:effectLst/>
                <a:latin typeface="+mj-lt"/>
              </a:rPr>
              <a:t> - API documentation.</a:t>
            </a:r>
          </a:p>
          <a:p>
            <a:r>
              <a:rPr lang="en-GB" b="0" i="0" dirty="0">
                <a:solidFill>
                  <a:srgbClr val="1D1C1D"/>
                </a:solidFill>
                <a:effectLst/>
                <a:latin typeface="+mj-lt"/>
              </a:rPr>
              <a:t>We downloaded 2 CSV files for 2 months that we decided to focus on:</a:t>
            </a:r>
            <a:br>
              <a:rPr lang="en-GB" dirty="0">
                <a:latin typeface="+mj-lt"/>
              </a:rPr>
            </a:br>
            <a:r>
              <a:rPr lang="en-GB" b="0" i="0" dirty="0">
                <a:solidFill>
                  <a:srgbClr val="1D1C1D"/>
                </a:solidFill>
                <a:effectLst/>
                <a:latin typeface="+mj-lt"/>
              </a:rPr>
              <a:t>August 2020 ("2021-08-west-midlands-street") - 12 columns, 28,452 rows</a:t>
            </a:r>
            <a:br>
              <a:rPr lang="en-GB" dirty="0">
                <a:latin typeface="+mj-lt"/>
              </a:rPr>
            </a:br>
            <a:r>
              <a:rPr lang="en-GB" b="0" i="0" dirty="0">
                <a:solidFill>
                  <a:srgbClr val="1D1C1D"/>
                </a:solidFill>
                <a:effectLst/>
                <a:latin typeface="+mj-lt"/>
              </a:rPr>
              <a:t>August 2021 ("2021-08-west-midlands-street") - 12 columns, 32,096 rows</a:t>
            </a:r>
          </a:p>
          <a:p>
            <a:r>
              <a:rPr lang="en-GB" b="0" i="0" dirty="0">
                <a:solidFill>
                  <a:srgbClr val="1D1C1D"/>
                </a:solidFill>
                <a:effectLst/>
                <a:latin typeface="+mj-lt"/>
              </a:rPr>
              <a:t>Both data frames </a:t>
            </a:r>
            <a:r>
              <a:rPr lang="en-GB" dirty="0">
                <a:solidFill>
                  <a:srgbClr val="1D1C1D"/>
                </a:solidFill>
                <a:latin typeface="+mj-lt"/>
              </a:rPr>
              <a:t>were then</a:t>
            </a:r>
            <a:r>
              <a:rPr lang="en-GB" b="0" i="0" dirty="0">
                <a:solidFill>
                  <a:srgbClr val="1D1C1D"/>
                </a:solidFill>
                <a:effectLst/>
                <a:latin typeface="+mj-lt"/>
              </a:rPr>
              <a:t> merged into one</a:t>
            </a:r>
            <a:r>
              <a:rPr lang="en-GB" dirty="0">
                <a:solidFill>
                  <a:srgbClr val="1D1C1D"/>
                </a:solidFill>
                <a:latin typeface="+mj-lt"/>
              </a:rPr>
              <a:t> </a:t>
            </a:r>
            <a:r>
              <a:rPr lang="en-GB" b="0" i="0" dirty="0">
                <a:solidFill>
                  <a:srgbClr val="1D1C1D"/>
                </a:solidFill>
                <a:effectLst/>
                <a:latin typeface="+mj-lt"/>
              </a:rPr>
              <a:t>to create a large </a:t>
            </a:r>
            <a:r>
              <a:rPr lang="en-GB" b="0" i="0" dirty="0" err="1">
                <a:solidFill>
                  <a:srgbClr val="1D1C1D"/>
                </a:solidFill>
                <a:effectLst/>
                <a:latin typeface="+mj-lt"/>
              </a:rPr>
              <a:t>dataframe</a:t>
            </a:r>
            <a:r>
              <a:rPr lang="en-GB" b="0" i="0" dirty="0">
                <a:solidFill>
                  <a:srgbClr val="1D1C1D"/>
                </a:solidFill>
                <a:effectLst/>
                <a:latin typeface="+mj-lt"/>
              </a:rPr>
              <a:t> with 12 columns and 60,548 rows.</a:t>
            </a:r>
          </a:p>
          <a:p>
            <a:r>
              <a:rPr lang="en-GB" b="0" i="0" dirty="0">
                <a:solidFill>
                  <a:srgbClr val="1D1C1D"/>
                </a:solidFill>
                <a:effectLst/>
                <a:latin typeface="+mj-lt"/>
              </a:rPr>
              <a:t>We then cleaned the </a:t>
            </a:r>
            <a:r>
              <a:rPr lang="en-GB" b="0" i="0" dirty="0" err="1">
                <a:solidFill>
                  <a:srgbClr val="1D1C1D"/>
                </a:solidFill>
                <a:effectLst/>
                <a:latin typeface="+mj-lt"/>
              </a:rPr>
              <a:t>data</a:t>
            </a:r>
            <a:r>
              <a:rPr lang="en-GB" dirty="0" err="1">
                <a:solidFill>
                  <a:srgbClr val="1D1C1D"/>
                </a:solidFill>
                <a:latin typeface="+mj-lt"/>
              </a:rPr>
              <a:t>frame</a:t>
            </a:r>
            <a:r>
              <a:rPr lang="en-GB" dirty="0">
                <a:solidFill>
                  <a:srgbClr val="1D1C1D"/>
                </a:solidFill>
                <a:latin typeface="+mj-lt"/>
              </a:rPr>
              <a:t> by removing 7 columns that contained information we didn’t find useful and dropped the rows that contained empty cells.</a:t>
            </a:r>
          </a:p>
          <a:p>
            <a:r>
              <a:rPr lang="en-GB" dirty="0">
                <a:solidFill>
                  <a:srgbClr val="1D1C1D"/>
                </a:solidFill>
                <a:latin typeface="+mj-lt"/>
              </a:rPr>
              <a:t>The final </a:t>
            </a:r>
            <a:r>
              <a:rPr lang="en-GB" dirty="0" err="1">
                <a:solidFill>
                  <a:srgbClr val="1D1C1D"/>
                </a:solidFill>
                <a:latin typeface="+mj-lt"/>
              </a:rPr>
              <a:t>dataframe</a:t>
            </a:r>
            <a:r>
              <a:rPr lang="en-GB" dirty="0">
                <a:solidFill>
                  <a:srgbClr val="1D1C1D"/>
                </a:solidFill>
                <a:latin typeface="+mj-lt"/>
              </a:rPr>
              <a:t> contained 7 columns and </a:t>
            </a:r>
            <a:r>
              <a:rPr lang="en-GB" b="0" i="0" dirty="0">
                <a:solidFill>
                  <a:srgbClr val="1D1C1D"/>
                </a:solidFill>
                <a:effectLst/>
                <a:latin typeface="+mj-lt"/>
              </a:rPr>
              <a:t>53,090 rows with each row representing a different crime.</a:t>
            </a:r>
            <a:endParaRPr lang="en-GB" dirty="0">
              <a:latin typeface="+mj-lt"/>
            </a:endParaRPr>
          </a:p>
        </p:txBody>
      </p:sp>
      <p:sp>
        <p:nvSpPr>
          <p:cNvPr id="4" name="Title 1">
            <a:extLst>
              <a:ext uri="{FF2B5EF4-FFF2-40B4-BE49-F238E27FC236}">
                <a16:creationId xmlns:a16="http://schemas.microsoft.com/office/drawing/2014/main" id="{2E87C212-F149-D80B-E772-8A431F548EE6}"/>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DATA CLEANING</a:t>
            </a:r>
            <a:endParaRPr lang="en-GB" sz="3500" dirty="0">
              <a:solidFill>
                <a:schemeClr val="bg1"/>
              </a:solidFill>
            </a:endParaRPr>
          </a:p>
        </p:txBody>
      </p:sp>
    </p:spTree>
    <p:extLst>
      <p:ext uri="{BB962C8B-B14F-4D97-AF65-F5344CB8AC3E}">
        <p14:creationId xmlns:p14="http://schemas.microsoft.com/office/powerpoint/2010/main" val="71775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51171-C8ED-9861-08C6-16F0AFB89FA2}"/>
              </a:ext>
            </a:extLst>
          </p:cNvPr>
          <p:cNvSpPr>
            <a:spLocks noGrp="1"/>
          </p:cNvSpPr>
          <p:nvPr>
            <p:ph idx="1"/>
          </p:nvPr>
        </p:nvSpPr>
        <p:spPr>
          <a:xfrm>
            <a:off x="2715698" y="1485068"/>
            <a:ext cx="6903207" cy="904240"/>
          </a:xfrm>
        </p:spPr>
        <p:txBody>
          <a:bodyPr>
            <a:normAutofit/>
          </a:bodyPr>
          <a:lstStyle/>
          <a:p>
            <a:pPr marL="0" indent="0" algn="ctr">
              <a:buNone/>
            </a:pPr>
            <a:r>
              <a:rPr lang="en-GB" sz="1800" b="1" i="0" dirty="0">
                <a:solidFill>
                  <a:schemeClr val="tx1"/>
                </a:solidFill>
                <a:effectLst/>
                <a:latin typeface="+mj-lt"/>
              </a:rPr>
              <a:t>Fully recorded crimes in August 2020: 23644</a:t>
            </a:r>
          </a:p>
          <a:p>
            <a:pPr marL="0" indent="0" algn="ctr">
              <a:buNone/>
            </a:pPr>
            <a:r>
              <a:rPr lang="en-GB" sz="1800" b="1" i="0" dirty="0">
                <a:solidFill>
                  <a:schemeClr val="tx1"/>
                </a:solidFill>
                <a:effectLst/>
                <a:latin typeface="+mj-lt"/>
              </a:rPr>
              <a:t>Fully recorded crimes in August 2021: 29446</a:t>
            </a:r>
            <a:endParaRPr lang="en-GB" sz="1800" b="1" dirty="0">
              <a:solidFill>
                <a:schemeClr val="tx1"/>
              </a:solidFill>
              <a:latin typeface="+mj-lt"/>
            </a:endParaRPr>
          </a:p>
        </p:txBody>
      </p:sp>
      <p:pic>
        <p:nvPicPr>
          <p:cNvPr id="4" name="Picture 3" descr="Chart&#10;&#10;Description automatically generated">
            <a:extLst>
              <a:ext uri="{FF2B5EF4-FFF2-40B4-BE49-F238E27FC236}">
                <a16:creationId xmlns:a16="http://schemas.microsoft.com/office/drawing/2014/main" id="{4E02FF5B-0941-CABF-F941-C04A8EDD714B}"/>
              </a:ext>
            </a:extLst>
          </p:cNvPr>
          <p:cNvPicPr>
            <a:picLocks noChangeAspect="1"/>
          </p:cNvPicPr>
          <p:nvPr/>
        </p:nvPicPr>
        <p:blipFill rotWithShape="1">
          <a:blip r:embed="rId2"/>
          <a:srcRect t="4025" b="4842"/>
          <a:stretch/>
        </p:blipFill>
        <p:spPr>
          <a:xfrm>
            <a:off x="2998076" y="2570042"/>
            <a:ext cx="6903207" cy="4194066"/>
          </a:xfrm>
          <a:prstGeom prst="rect">
            <a:avLst/>
          </a:prstGeom>
          <a:solidFill>
            <a:schemeClr val="accent5">
              <a:lumMod val="40000"/>
              <a:lumOff val="60000"/>
              <a:alpha val="67000"/>
            </a:schemeClr>
          </a:solidFill>
        </p:spPr>
      </p:pic>
      <p:sp>
        <p:nvSpPr>
          <p:cNvPr id="5" name="Title 1">
            <a:extLst>
              <a:ext uri="{FF2B5EF4-FFF2-40B4-BE49-F238E27FC236}">
                <a16:creationId xmlns:a16="http://schemas.microsoft.com/office/drawing/2014/main" id="{F4D40B8D-7F2B-1C38-105F-9CC7A6DE44FF}"/>
              </a:ext>
            </a:extLst>
          </p:cNvPr>
          <p:cNvSpPr txBox="1">
            <a:spLocks/>
          </p:cNvSpPr>
          <p:nvPr/>
        </p:nvSpPr>
        <p:spPr>
          <a:xfrm>
            <a:off x="1757680" y="359454"/>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DIFFERENCE IN CRIME NUMBERS</a:t>
            </a:r>
            <a:endParaRPr lang="en-GB" sz="3500" dirty="0">
              <a:solidFill>
                <a:schemeClr val="bg1"/>
              </a:solidFill>
            </a:endParaRPr>
          </a:p>
        </p:txBody>
      </p:sp>
    </p:spTree>
    <p:extLst>
      <p:ext uri="{BB962C8B-B14F-4D97-AF65-F5344CB8AC3E}">
        <p14:creationId xmlns:p14="http://schemas.microsoft.com/office/powerpoint/2010/main" val="296392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pie chart&#10;&#10;Description automatically generated">
            <a:extLst>
              <a:ext uri="{FF2B5EF4-FFF2-40B4-BE49-F238E27FC236}">
                <a16:creationId xmlns:a16="http://schemas.microsoft.com/office/drawing/2014/main" id="{1793D1D2-4323-950E-EDAE-94B033DD35C2}"/>
              </a:ext>
            </a:extLst>
          </p:cNvPr>
          <p:cNvPicPr>
            <a:picLocks noChangeAspect="1"/>
          </p:cNvPicPr>
          <p:nvPr/>
        </p:nvPicPr>
        <p:blipFill rotWithShape="1">
          <a:blip r:embed="rId2"/>
          <a:srcRect l="20720" t="3869" r="3092" b="12206"/>
          <a:stretch/>
        </p:blipFill>
        <p:spPr>
          <a:xfrm>
            <a:off x="7667777" y="3942577"/>
            <a:ext cx="3721587" cy="2733040"/>
          </a:xfrm>
          <a:prstGeom prst="rect">
            <a:avLst/>
          </a:prstGeom>
          <a:solidFill>
            <a:schemeClr val="accent5">
              <a:lumMod val="40000"/>
              <a:lumOff val="60000"/>
              <a:alpha val="43000"/>
            </a:schemeClr>
          </a:solidFill>
        </p:spPr>
      </p:pic>
      <p:pic>
        <p:nvPicPr>
          <p:cNvPr id="9" name="Picture 8" descr="Chart, pie chart&#10;&#10;Description automatically generated">
            <a:extLst>
              <a:ext uri="{FF2B5EF4-FFF2-40B4-BE49-F238E27FC236}">
                <a16:creationId xmlns:a16="http://schemas.microsoft.com/office/drawing/2014/main" id="{358C2D1D-A98F-5584-1DF1-9F959864B704}"/>
              </a:ext>
            </a:extLst>
          </p:cNvPr>
          <p:cNvPicPr>
            <a:picLocks noChangeAspect="1"/>
          </p:cNvPicPr>
          <p:nvPr/>
        </p:nvPicPr>
        <p:blipFill rotWithShape="1">
          <a:blip r:embed="rId3"/>
          <a:srcRect l="14370" t="4990" r="12726" b="14297"/>
          <a:stretch/>
        </p:blipFill>
        <p:spPr>
          <a:xfrm>
            <a:off x="7667777" y="1100200"/>
            <a:ext cx="3721587" cy="2746792"/>
          </a:xfrm>
          <a:prstGeom prst="rect">
            <a:avLst/>
          </a:prstGeom>
          <a:solidFill>
            <a:schemeClr val="accent5">
              <a:lumMod val="40000"/>
              <a:lumOff val="60000"/>
              <a:alpha val="56000"/>
            </a:schemeClr>
          </a:solidFill>
        </p:spPr>
      </p:pic>
      <p:sp>
        <p:nvSpPr>
          <p:cNvPr id="14" name="Title 1">
            <a:extLst>
              <a:ext uri="{FF2B5EF4-FFF2-40B4-BE49-F238E27FC236}">
                <a16:creationId xmlns:a16="http://schemas.microsoft.com/office/drawing/2014/main" id="{2B54C4D8-328A-7706-2320-00E0FEADF668}"/>
              </a:ext>
            </a:extLst>
          </p:cNvPr>
          <p:cNvSpPr txBox="1">
            <a:spLocks/>
          </p:cNvSpPr>
          <p:nvPr/>
        </p:nvSpPr>
        <p:spPr>
          <a:xfrm>
            <a:off x="1622375" y="205740"/>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TOP 5 TYPES OF CRIMES COMMITTED</a:t>
            </a:r>
            <a:endParaRPr lang="en-GB" sz="3500" dirty="0">
              <a:solidFill>
                <a:schemeClr val="bg1"/>
              </a:solidFill>
            </a:endParaRPr>
          </a:p>
        </p:txBody>
      </p:sp>
      <p:pic>
        <p:nvPicPr>
          <p:cNvPr id="15" name="Picture 14">
            <a:extLst>
              <a:ext uri="{FF2B5EF4-FFF2-40B4-BE49-F238E27FC236}">
                <a16:creationId xmlns:a16="http://schemas.microsoft.com/office/drawing/2014/main" id="{75A3CADE-DB07-881E-F433-164EF5EDCF76}"/>
              </a:ext>
            </a:extLst>
          </p:cNvPr>
          <p:cNvPicPr>
            <a:picLocks noChangeAspect="1"/>
          </p:cNvPicPr>
          <p:nvPr/>
        </p:nvPicPr>
        <p:blipFill rotWithShape="1">
          <a:blip r:embed="rId4"/>
          <a:srcRect l="8083" t="17376" r="47667" b="10815"/>
          <a:stretch/>
        </p:blipFill>
        <p:spPr>
          <a:xfrm>
            <a:off x="1251535" y="1402430"/>
            <a:ext cx="5394960" cy="4924710"/>
          </a:xfrm>
          <a:prstGeom prst="rect">
            <a:avLst/>
          </a:prstGeom>
        </p:spPr>
      </p:pic>
    </p:spTree>
    <p:extLst>
      <p:ext uri="{BB962C8B-B14F-4D97-AF65-F5344CB8AC3E}">
        <p14:creationId xmlns:p14="http://schemas.microsoft.com/office/powerpoint/2010/main" val="279663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7EE08D1-1081-F6E8-4DF1-3DA43958CA5C}"/>
              </a:ext>
            </a:extLst>
          </p:cNvPr>
          <p:cNvSpPr>
            <a:spLocks noChangeAspect="1" noChangeArrowheads="1"/>
          </p:cNvSpPr>
          <p:nvPr/>
        </p:nvSpPr>
        <p:spPr bwMode="auto">
          <a:xfrm>
            <a:off x="5943600" y="3276600"/>
            <a:ext cx="2702560" cy="270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A picture containing chart&#10;&#10;Description automatically generated">
            <a:extLst>
              <a:ext uri="{FF2B5EF4-FFF2-40B4-BE49-F238E27FC236}">
                <a16:creationId xmlns:a16="http://schemas.microsoft.com/office/drawing/2014/main" id="{E38B245D-2431-356B-B0F5-AE81C8FC6FCA}"/>
              </a:ext>
            </a:extLst>
          </p:cNvPr>
          <p:cNvPicPr>
            <a:picLocks noChangeAspect="1"/>
          </p:cNvPicPr>
          <p:nvPr/>
        </p:nvPicPr>
        <p:blipFill>
          <a:blip r:embed="rId2"/>
          <a:stretch>
            <a:fillRect/>
          </a:stretch>
        </p:blipFill>
        <p:spPr>
          <a:xfrm>
            <a:off x="2190312" y="1061136"/>
            <a:ext cx="7811376" cy="5207584"/>
          </a:xfrm>
          <a:prstGeom prst="rect">
            <a:avLst/>
          </a:prstGeom>
        </p:spPr>
      </p:pic>
      <p:sp>
        <p:nvSpPr>
          <p:cNvPr id="3" name="Title 1">
            <a:extLst>
              <a:ext uri="{FF2B5EF4-FFF2-40B4-BE49-F238E27FC236}">
                <a16:creationId xmlns:a16="http://schemas.microsoft.com/office/drawing/2014/main" id="{3F7055F7-B277-98A9-4A62-4028BCBD3566}"/>
              </a:ext>
            </a:extLst>
          </p:cNvPr>
          <p:cNvSpPr txBox="1">
            <a:spLocks/>
          </p:cNvSpPr>
          <p:nvPr/>
        </p:nvSpPr>
        <p:spPr>
          <a:xfrm>
            <a:off x="1632535" y="176632"/>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ANTI-SOCIAL BEHAVIOUR</a:t>
            </a:r>
            <a:endParaRPr lang="en-GB" sz="3500" dirty="0">
              <a:solidFill>
                <a:schemeClr val="bg1"/>
              </a:solidFill>
            </a:endParaRPr>
          </a:p>
        </p:txBody>
      </p:sp>
    </p:spTree>
    <p:extLst>
      <p:ext uri="{BB962C8B-B14F-4D97-AF65-F5344CB8AC3E}">
        <p14:creationId xmlns:p14="http://schemas.microsoft.com/office/powerpoint/2010/main" val="144358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medium confidence">
            <a:extLst>
              <a:ext uri="{FF2B5EF4-FFF2-40B4-BE49-F238E27FC236}">
                <a16:creationId xmlns:a16="http://schemas.microsoft.com/office/drawing/2014/main" id="{78765E33-89AB-473D-CF79-DDBFDA71D9D7}"/>
              </a:ext>
            </a:extLst>
          </p:cNvPr>
          <p:cNvPicPr>
            <a:picLocks noChangeAspect="1"/>
          </p:cNvPicPr>
          <p:nvPr/>
        </p:nvPicPr>
        <p:blipFill rotWithShape="1">
          <a:blip r:embed="rId2"/>
          <a:srcRect l="17939" t="7664" r="5296" b="12250"/>
          <a:stretch/>
        </p:blipFill>
        <p:spPr>
          <a:xfrm>
            <a:off x="1603808" y="3956701"/>
            <a:ext cx="3972911" cy="2763190"/>
          </a:xfrm>
          <a:prstGeom prst="rect">
            <a:avLst/>
          </a:prstGeom>
          <a:solidFill>
            <a:schemeClr val="accent5">
              <a:lumMod val="40000"/>
              <a:lumOff val="60000"/>
              <a:alpha val="56000"/>
            </a:schemeClr>
          </a:solidFill>
        </p:spPr>
      </p:pic>
      <p:pic>
        <p:nvPicPr>
          <p:cNvPr id="13" name="Content Placeholder 4" descr="A screenshot of a computer&#10;&#10;Description automatically generated with medium confidence">
            <a:extLst>
              <a:ext uri="{FF2B5EF4-FFF2-40B4-BE49-F238E27FC236}">
                <a16:creationId xmlns:a16="http://schemas.microsoft.com/office/drawing/2014/main" id="{09E2EEF6-182F-E065-D6A2-EA3E9E2AD980}"/>
              </a:ext>
            </a:extLst>
          </p:cNvPr>
          <p:cNvPicPr>
            <a:picLocks noGrp="1" noChangeAspect="1"/>
          </p:cNvPicPr>
          <p:nvPr>
            <p:ph idx="1"/>
          </p:nvPr>
        </p:nvPicPr>
        <p:blipFill rotWithShape="1">
          <a:blip r:embed="rId3"/>
          <a:srcRect l="11578" b="13864"/>
          <a:stretch/>
        </p:blipFill>
        <p:spPr>
          <a:xfrm>
            <a:off x="1563756" y="1259747"/>
            <a:ext cx="4012963" cy="2606133"/>
          </a:xfrm>
          <a:solidFill>
            <a:schemeClr val="accent5">
              <a:lumMod val="40000"/>
              <a:lumOff val="60000"/>
              <a:alpha val="70000"/>
            </a:schemeClr>
          </a:solidFill>
        </p:spPr>
      </p:pic>
      <p:pic>
        <p:nvPicPr>
          <p:cNvPr id="2" name="Picture 1">
            <a:extLst>
              <a:ext uri="{FF2B5EF4-FFF2-40B4-BE49-F238E27FC236}">
                <a16:creationId xmlns:a16="http://schemas.microsoft.com/office/drawing/2014/main" id="{74A1455F-EB5F-94A3-C485-1145F8DCABE2}"/>
              </a:ext>
            </a:extLst>
          </p:cNvPr>
          <p:cNvPicPr>
            <a:picLocks noChangeAspect="1"/>
          </p:cNvPicPr>
          <p:nvPr/>
        </p:nvPicPr>
        <p:blipFill>
          <a:blip r:embed="rId4"/>
          <a:stretch>
            <a:fillRect/>
          </a:stretch>
        </p:blipFill>
        <p:spPr>
          <a:xfrm>
            <a:off x="6233537" y="1330960"/>
            <a:ext cx="5225635" cy="5069840"/>
          </a:xfrm>
          <a:prstGeom prst="rect">
            <a:avLst/>
          </a:prstGeom>
        </p:spPr>
      </p:pic>
      <p:sp>
        <p:nvSpPr>
          <p:cNvPr id="3" name="Title 1">
            <a:extLst>
              <a:ext uri="{FF2B5EF4-FFF2-40B4-BE49-F238E27FC236}">
                <a16:creationId xmlns:a16="http://schemas.microsoft.com/office/drawing/2014/main" id="{0A11C63A-9796-75A5-E07B-6FE5AD56A1F1}"/>
              </a:ext>
            </a:extLst>
          </p:cNvPr>
          <p:cNvSpPr txBox="1">
            <a:spLocks/>
          </p:cNvSpPr>
          <p:nvPr/>
        </p:nvSpPr>
        <p:spPr>
          <a:xfrm>
            <a:off x="1703655" y="2174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TOP CRIME OUTCOMES</a:t>
            </a:r>
            <a:endParaRPr lang="en-GB" sz="3500" dirty="0">
              <a:solidFill>
                <a:schemeClr val="bg1"/>
              </a:solidFill>
            </a:endParaRPr>
          </a:p>
        </p:txBody>
      </p:sp>
    </p:spTree>
    <p:extLst>
      <p:ext uri="{BB962C8B-B14F-4D97-AF65-F5344CB8AC3E}">
        <p14:creationId xmlns:p14="http://schemas.microsoft.com/office/powerpoint/2010/main" val="33112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B1A95-06AD-0699-25B7-C333F3380A59}"/>
              </a:ext>
            </a:extLst>
          </p:cNvPr>
          <p:cNvPicPr>
            <a:picLocks noChangeAspect="1"/>
          </p:cNvPicPr>
          <p:nvPr/>
        </p:nvPicPr>
        <p:blipFill>
          <a:blip r:embed="rId2"/>
          <a:stretch>
            <a:fillRect/>
          </a:stretch>
        </p:blipFill>
        <p:spPr>
          <a:xfrm>
            <a:off x="1006567" y="2245360"/>
            <a:ext cx="5436729" cy="3108960"/>
          </a:xfrm>
          <a:prstGeom prst="rect">
            <a:avLst/>
          </a:prstGeom>
        </p:spPr>
      </p:pic>
      <p:pic>
        <p:nvPicPr>
          <p:cNvPr id="7" name="Picture 6">
            <a:extLst>
              <a:ext uri="{FF2B5EF4-FFF2-40B4-BE49-F238E27FC236}">
                <a16:creationId xmlns:a16="http://schemas.microsoft.com/office/drawing/2014/main" id="{C012543D-971F-B3EB-B120-4E887F275A4C}"/>
              </a:ext>
            </a:extLst>
          </p:cNvPr>
          <p:cNvPicPr>
            <a:picLocks noChangeAspect="1"/>
          </p:cNvPicPr>
          <p:nvPr/>
        </p:nvPicPr>
        <p:blipFill>
          <a:blip r:embed="rId3"/>
          <a:stretch>
            <a:fillRect/>
          </a:stretch>
        </p:blipFill>
        <p:spPr>
          <a:xfrm>
            <a:off x="6543040" y="2245360"/>
            <a:ext cx="5527040" cy="3108960"/>
          </a:xfrm>
          <a:prstGeom prst="rect">
            <a:avLst/>
          </a:prstGeom>
        </p:spPr>
      </p:pic>
      <p:sp>
        <p:nvSpPr>
          <p:cNvPr id="2" name="Title 1">
            <a:extLst>
              <a:ext uri="{FF2B5EF4-FFF2-40B4-BE49-F238E27FC236}">
                <a16:creationId xmlns:a16="http://schemas.microsoft.com/office/drawing/2014/main" id="{56A8033A-71C3-495C-14E6-1F9F7ABBBDE9}"/>
              </a:ext>
            </a:extLst>
          </p:cNvPr>
          <p:cNvSpPr txBox="1">
            <a:spLocks/>
          </p:cNvSpPr>
          <p:nvPr/>
        </p:nvSpPr>
        <p:spPr>
          <a:xfrm>
            <a:off x="1703655" y="2682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LOCATION OF TOP 5 CRIMES IN BIRMINGHAM</a:t>
            </a:r>
            <a:endParaRPr lang="en-GB" sz="3500" dirty="0">
              <a:solidFill>
                <a:schemeClr val="bg1"/>
              </a:solidFill>
            </a:endParaRPr>
          </a:p>
        </p:txBody>
      </p:sp>
      <p:grpSp>
        <p:nvGrpSpPr>
          <p:cNvPr id="8" name="Group 7">
            <a:extLst>
              <a:ext uri="{FF2B5EF4-FFF2-40B4-BE49-F238E27FC236}">
                <a16:creationId xmlns:a16="http://schemas.microsoft.com/office/drawing/2014/main" id="{8E230F66-4881-DAFD-9D14-5379FDE4B07B}"/>
              </a:ext>
            </a:extLst>
          </p:cNvPr>
          <p:cNvGrpSpPr/>
          <p:nvPr/>
        </p:nvGrpSpPr>
        <p:grpSpPr>
          <a:xfrm>
            <a:off x="3088640" y="1760856"/>
            <a:ext cx="6696568" cy="376872"/>
            <a:chOff x="3088640" y="1760856"/>
            <a:chExt cx="6696568" cy="376872"/>
          </a:xfrm>
        </p:grpSpPr>
        <p:sp>
          <p:nvSpPr>
            <p:cNvPr id="6" name="Title 1">
              <a:extLst>
                <a:ext uri="{FF2B5EF4-FFF2-40B4-BE49-F238E27FC236}">
                  <a16:creationId xmlns:a16="http://schemas.microsoft.com/office/drawing/2014/main" id="{9C50BEA9-11C3-9550-FDF0-E7656C1D9B0D}"/>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4" name="Title 1">
              <a:extLst>
                <a:ext uri="{FF2B5EF4-FFF2-40B4-BE49-F238E27FC236}">
                  <a16:creationId xmlns:a16="http://schemas.microsoft.com/office/drawing/2014/main" id="{FFE4323D-B4A4-E851-60FF-09F81876D274}"/>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256418148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1737</TotalTime>
  <Words>433</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Consolas</vt:lpstr>
      <vt:lpstr>Franklin Gothic Book</vt:lpstr>
      <vt:lpstr>Crop</vt:lpstr>
      <vt:lpstr>PowerPoint Presentation</vt:lpstr>
      <vt:lpstr>PowerPoint Presentation</vt:lpstr>
      <vt:lpstr>INTRODUCTION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Hibaa Aldubai</dc:creator>
  <cp:lastModifiedBy>Hibaa Aldubai</cp:lastModifiedBy>
  <cp:revision>10</cp:revision>
  <dcterms:created xsi:type="dcterms:W3CDTF">2022-10-16T15:26:49Z</dcterms:created>
  <dcterms:modified xsi:type="dcterms:W3CDTF">2022-10-17T20:33:30Z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